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62" r:id="rId4"/>
    <p:sldId id="258" r:id="rId5"/>
    <p:sldId id="259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8" autoAdjust="0"/>
    <p:restoredTop sz="94641" autoAdjust="0"/>
  </p:normalViewPr>
  <p:slideViewPr>
    <p:cSldViewPr snapToGrid="0">
      <p:cViewPr varScale="1">
        <p:scale>
          <a:sx n="116" d="100"/>
          <a:sy n="116" d="100"/>
        </p:scale>
        <p:origin x="108" y="1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32667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1518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DBE177-2C2F-DB7E-99E3-80933207F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DA36646-92A7-CCBE-86C0-846761033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198B13-4945-9C48-2023-88FD956D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27ED974-58DC-55FE-ACC1-FC50C2FAE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7BBFAD8-E214-70CD-89F3-8E7D8DA04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3827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352E20D-6F81-E8BE-7459-ECDCBDBB8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755451-073E-0D27-79AA-0AF8B2D7E3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C25F5C6-4533-DC25-CD29-C9E3F1B3D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4EA2B1F-826B-6F0C-9B19-5F10A42596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4FECEB9-B958-47F4-B1CF-D0997C4EF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3A9E1C8-BF2A-1700-C0F9-A8521D4C2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375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0F4BB3-F409-442D-055C-E7208883A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2241F52-ADA5-2626-D7F0-89E141D43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CC22345-790C-093E-A5AC-D035215680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C4A0A0E-D183-33A5-5A01-F3DB8AF8BE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EE488AA-592D-E8FE-0F74-5E381D89C8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AF54BF5-7584-328C-E7C3-DB194CA121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F7FEEBE-E688-2554-F146-06DC2CE0A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6EC08C5-92E7-EE83-06D7-BC750E129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75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1A350E-CDEB-E385-8946-AB0B5EE14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81729C0-307A-4667-F553-261FEFEC86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695BAB03-591C-B1BF-477B-2F8D2A834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86A4CFE-0D3F-6B22-6201-B22E1BA9C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6800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3006655C-F8C9-F42D-52CB-E9D3276661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360E661-A539-8C1F-9CE6-B18FF0A7E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ED5C23-F0C5-48EB-6541-F592ADA32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8727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C1E6BC5-045D-8107-DA79-C65E810B5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DEE4438-FD03-1347-F2C8-68C1E6F7AB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C96B862-E4DB-ABA3-0164-9BEDBC5686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FDAB3B4-C6A8-3BF1-19F3-AD61896C05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797187A-AC39-D092-E209-50105D5A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33A9ED1-3DE3-611E-AD56-4D399380E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163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BAD188-F6ED-D931-4173-84D81EAA7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581A130-1997-FF02-073A-8C5446F0A0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E5D9BD8-8DEE-89D4-561E-F1158885D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827F07-9E3A-F19D-3437-9AA7134987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6339FD-76EC-1C04-E1AF-905144C2D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0FA69B-E33B-EE7E-0632-8A7DEA0D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7576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0120478-3AB3-9DDC-D00B-A1AF7C2BB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5D60679C-F5A1-2C3B-F524-A748450882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0FFE76D-8063-DFC4-24F6-9C28A81288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006EFC-F21A-C847-4D13-74CAC9BA1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4319BD8-9EDA-430A-ECCE-797F8EEC9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93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9267C42-5F38-EACC-73A3-8C90A4E886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A38F45D-11F2-AFB8-E581-829A08D9AF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F88541-F305-E741-2ED1-A89BF655D4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3C324DF-FDE7-4F22-AEE5-FE9521FD2EC8}" type="datetimeFigureOut">
              <a:rPr lang="it-IT" smtClean="0"/>
              <a:t>13/10/2026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9715F0A-0724-8E40-FB9B-E8FB27133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429FD20-23F8-332F-21AA-28CE91AD8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737430-2EA4-4E6C-8F7C-6C8FBEFDD06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09012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357" y="5252937"/>
            <a:ext cx="6922643" cy="153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42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eventi@promotionmagazine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20815925-BE26-6A23-ADCE-6C6EF02A9DDD}"/>
              </a:ext>
            </a:extLst>
          </p:cNvPr>
          <p:cNvSpPr txBox="1"/>
          <p:nvPr/>
        </p:nvSpPr>
        <p:spPr>
          <a:xfrm>
            <a:off x="263950" y="658438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it-IT" sz="3200" dirty="0">
                <a:solidFill>
                  <a:prstClr val="black"/>
                </a:solidFill>
                <a:latin typeface="Calibri Light" panose="020F0302020204030204"/>
              </a:rPr>
              <a:t>Scheda di iscrizione campagna</a:t>
            </a:r>
          </a:p>
          <a:p>
            <a:pPr lvl="0"/>
            <a:r>
              <a:rPr lang="it-IT" sz="3200" b="1" dirty="0">
                <a:solidFill>
                  <a:prstClr val="black"/>
                </a:solidFill>
                <a:latin typeface="Calibri Light" panose="020F0302020204030204"/>
              </a:rPr>
              <a:t>Promotion Awards </a:t>
            </a:r>
            <a:r>
              <a:rPr lang="it-IT" sz="3200" b="1" dirty="0" smtClean="0">
                <a:solidFill>
                  <a:prstClr val="black"/>
                </a:solidFill>
                <a:latin typeface="Calibri Light" panose="020F0302020204030204"/>
              </a:rPr>
              <a:t>2026/2027</a:t>
            </a:r>
            <a:endParaRPr lang="it-IT" sz="3200" b="1" dirty="0">
              <a:solidFill>
                <a:prstClr val="black"/>
              </a:solidFill>
              <a:latin typeface="Calibri Light" panose="020F0302020204030204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96980891-F65F-EC01-30CF-881D54D0E821}"/>
              </a:ext>
            </a:extLst>
          </p:cNvPr>
          <p:cNvSpPr txBox="1"/>
          <p:nvPr/>
        </p:nvSpPr>
        <p:spPr>
          <a:xfrm>
            <a:off x="263950" y="2367502"/>
            <a:ext cx="734495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dirty="0"/>
              <a:t>Si prega di compilare i campi delle pagine seguenti </a:t>
            </a:r>
          </a:p>
          <a:p>
            <a:pPr>
              <a:lnSpc>
                <a:spcPct val="150000"/>
              </a:lnSpc>
            </a:pPr>
            <a:r>
              <a:rPr lang="it-IT" dirty="0"/>
              <a:t>e inviare i materiali richiesti all’indirizzo </a:t>
            </a:r>
            <a:r>
              <a:rPr lang="it-IT" b="1" u="sng" dirty="0">
                <a:hlinkClick r:id="rId2"/>
              </a:rPr>
              <a:t>eventi@promotionmagazine.it</a:t>
            </a:r>
            <a:endParaRPr lang="it-IT" b="1" u="sng" dirty="0"/>
          </a:p>
          <a:p>
            <a:pPr>
              <a:lnSpc>
                <a:spcPct val="150000"/>
              </a:lnSpc>
            </a:pPr>
            <a:r>
              <a:rPr lang="it-IT" dirty="0"/>
              <a:t>Inserendo come oggetto: </a:t>
            </a:r>
            <a:r>
              <a:rPr lang="it-IT" u="sng" dirty="0"/>
              <a:t>Promotion Awards </a:t>
            </a:r>
            <a:r>
              <a:rPr lang="it-IT" u="sng" dirty="0" smtClean="0"/>
              <a:t>2026/27</a:t>
            </a:r>
            <a:endParaRPr lang="it-IT" u="sng" dirty="0"/>
          </a:p>
        </p:txBody>
      </p:sp>
    </p:spTree>
    <p:extLst>
      <p:ext uri="{BB962C8B-B14F-4D97-AF65-F5344CB8AC3E}">
        <p14:creationId xmlns:p14="http://schemas.microsoft.com/office/powerpoint/2010/main" val="76081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84657AB1-FD11-67AF-BD58-73299910E7F2}"/>
              </a:ext>
            </a:extLst>
          </p:cNvPr>
          <p:cNvSpPr txBox="1"/>
          <p:nvPr/>
        </p:nvSpPr>
        <p:spPr>
          <a:xfrm>
            <a:off x="208943" y="908881"/>
            <a:ext cx="109820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b="1" dirty="0">
                <a:solidFill>
                  <a:prstClr val="black"/>
                </a:solidFill>
              </a:rPr>
              <a:t>Categorie iscrizione Promotion Awards (vedi regolamento):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Nome della campagna: 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Nome del promotore:</a:t>
            </a:r>
          </a:p>
          <a:p>
            <a:endParaRPr lang="it-IT" dirty="0"/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Nome dell’agenzia che ha avuto un ruolo importante nella progettazione e /o sviluppo della campagna: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r>
              <a:rPr lang="it-IT" dirty="0"/>
              <a:t>(segue)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26209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D99B8-209A-4343-DC98-4E8640211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4F21C733-DE00-D848-1065-9C71A9D80B89}"/>
              </a:ext>
            </a:extLst>
          </p:cNvPr>
          <p:cNvSpPr txBox="1"/>
          <p:nvPr/>
        </p:nvSpPr>
        <p:spPr>
          <a:xfrm>
            <a:off x="175490" y="295563"/>
            <a:ext cx="109820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Periodo della campagna (specificare data inizio e fine):</a:t>
            </a:r>
          </a:p>
          <a:p>
            <a:pPr lvl="0"/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Target: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Obiettivi della campagna: </a:t>
            </a:r>
          </a:p>
          <a:p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prstClr val="black"/>
                </a:solidFill>
              </a:rPr>
              <a:t>Canali di comunicazione (esempio </a:t>
            </a:r>
            <a:r>
              <a:rPr lang="it-IT" dirty="0" err="1">
                <a:solidFill>
                  <a:prstClr val="black"/>
                </a:solidFill>
              </a:rPr>
              <a:t>pdv</a:t>
            </a:r>
            <a:r>
              <a:rPr lang="it-IT" dirty="0">
                <a:solidFill>
                  <a:prstClr val="black"/>
                </a:solidFill>
              </a:rPr>
              <a:t>, radio, tv, social ecc.):</a:t>
            </a:r>
          </a:p>
          <a:p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prstClr val="black"/>
                </a:solidFill>
              </a:rPr>
              <a:t>Descrizione della meccanica promozionale (modalità di partecipazione):</a:t>
            </a:r>
          </a:p>
          <a:p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prstClr val="black"/>
                </a:solidFill>
              </a:rPr>
              <a:t>Descrizione delle chiavi di successo della campagna: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>
                <a:solidFill>
                  <a:prstClr val="black"/>
                </a:solidFill>
              </a:rPr>
              <a:t>Contatto del referente per comunicare l’esito della votazione ed eventuali comunicazioni:</a:t>
            </a:r>
          </a:p>
          <a:p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3339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96AC3493-98C3-E312-1B86-EE679F6C4603}"/>
              </a:ext>
            </a:extLst>
          </p:cNvPr>
          <p:cNvSpPr txBox="1"/>
          <p:nvPr/>
        </p:nvSpPr>
        <p:spPr>
          <a:xfrm>
            <a:off x="258618" y="508000"/>
            <a:ext cx="1006763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u="sng" dirty="0">
                <a:solidFill>
                  <a:prstClr val="black"/>
                </a:solidFill>
              </a:rPr>
              <a:t>Per le campagne iscritte nella categoria </a:t>
            </a:r>
            <a:r>
              <a:rPr lang="it-IT" b="1" u="sng" dirty="0">
                <a:solidFill>
                  <a:prstClr val="black"/>
                </a:solidFill>
              </a:rPr>
              <a:t>GAMIFICATION</a:t>
            </a:r>
          </a:p>
          <a:p>
            <a:pPr lvl="0">
              <a:defRPr/>
            </a:pPr>
            <a:endParaRPr lang="it-IT" b="1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</a:rPr>
              <a:t>Indicare il meccanismo della gamification</a:t>
            </a:r>
          </a:p>
          <a:p>
            <a:pPr lvl="0"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</a:rPr>
              <a:t>Descrivere le chiavi del successo del meccanismo della gamification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it-IT" dirty="0">
              <a:solidFill>
                <a:prstClr val="black"/>
              </a:solidFill>
            </a:endParaRPr>
          </a:p>
          <a:p>
            <a:r>
              <a:rPr lang="it-IT" u="sng" dirty="0"/>
              <a:t>Per le campagne iscritte nella categoria </a:t>
            </a:r>
            <a:r>
              <a:rPr lang="it-IT" b="1" u="sng" dirty="0"/>
              <a:t>LICENSING</a:t>
            </a:r>
          </a:p>
          <a:p>
            <a:endParaRPr lang="it-IT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Contestualizzare la scelta della licenza in funzione degli obiettivi della campagna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Descrivere le chiavi del successo della scelta della licenza</a:t>
            </a:r>
          </a:p>
          <a:p>
            <a:pPr lvl="0">
              <a:defRPr/>
            </a:pPr>
            <a:endParaRPr lang="it-I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B3CB1486-E946-D7A0-30C3-E37F5C2F86B0}"/>
              </a:ext>
            </a:extLst>
          </p:cNvPr>
          <p:cNvSpPr txBox="1"/>
          <p:nvPr/>
        </p:nvSpPr>
        <p:spPr>
          <a:xfrm>
            <a:off x="295563" y="572654"/>
            <a:ext cx="1154739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dirty="0">
                <a:solidFill>
                  <a:prstClr val="black"/>
                </a:solidFill>
              </a:rPr>
              <a:t>MATERIALI RICHIESTI</a:t>
            </a:r>
          </a:p>
          <a:p>
            <a:pPr lvl="0"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</a:rPr>
              <a:t>Regolamento della promozione</a:t>
            </a:r>
          </a:p>
          <a:p>
            <a:pPr lvl="0"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</a:rPr>
              <a:t>Comunicazione/visual (</a:t>
            </a:r>
            <a:r>
              <a:rPr lang="it-IT" dirty="0" smtClean="0">
                <a:solidFill>
                  <a:prstClr val="black"/>
                </a:solidFill>
              </a:rPr>
              <a:t>inserire all’interno della presentazione </a:t>
            </a:r>
            <a:r>
              <a:rPr lang="it-IT" dirty="0">
                <a:solidFill>
                  <a:prstClr val="black"/>
                </a:solidFill>
              </a:rPr>
              <a:t>immagini in bassa risoluzione, quali per esempio materiali pop, cataloghi, locandine, spot, pagine web e social, banner ecc, che possano illustrare esaurientemente la campagna)</a:t>
            </a:r>
          </a:p>
          <a:p>
            <a:pPr lvl="0"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it-IT" dirty="0">
                <a:solidFill>
                  <a:prstClr val="black"/>
                </a:solidFill>
              </a:rPr>
              <a:t>Se disponibile </a:t>
            </a:r>
            <a:r>
              <a:rPr lang="it-IT" dirty="0" smtClean="0">
                <a:solidFill>
                  <a:prstClr val="black"/>
                </a:solidFill>
              </a:rPr>
              <a:t>link a video </a:t>
            </a:r>
            <a:r>
              <a:rPr lang="it-IT" dirty="0">
                <a:solidFill>
                  <a:prstClr val="black"/>
                </a:solidFill>
              </a:rPr>
              <a:t>riassuntivo/rappresentativo della campagna iscritta e/o clip spot (formato MP4, in alta risoluzione</a:t>
            </a:r>
            <a:r>
              <a:rPr lang="it-IT" dirty="0" smtClean="0">
                <a:solidFill>
                  <a:prstClr val="black"/>
                </a:solidFill>
              </a:rPr>
              <a:t>)</a:t>
            </a: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  <a:defRPr/>
            </a:pPr>
            <a:r>
              <a:rPr lang="it-IT" u="sng" dirty="0" smtClean="0">
                <a:solidFill>
                  <a:srgbClr val="FF0000"/>
                </a:solidFill>
              </a:rPr>
              <a:t>ATTENZIONE: il materiale richiesto non deve superare complessivamente i 30MB</a:t>
            </a:r>
            <a:endParaRPr lang="it-IT" u="sng" dirty="0">
              <a:solidFill>
                <a:srgbClr val="FF0000"/>
              </a:solidFill>
            </a:endParaRPr>
          </a:p>
          <a:p>
            <a:pPr lvl="0">
              <a:defRPr/>
            </a:pPr>
            <a:endParaRPr lang="it-IT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7954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247</Words>
  <Application>Microsoft Office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Demodena</dc:creator>
  <cp:lastModifiedBy>Christian</cp:lastModifiedBy>
  <cp:revision>15</cp:revision>
  <dcterms:created xsi:type="dcterms:W3CDTF">2025-11-24T15:14:52Z</dcterms:created>
  <dcterms:modified xsi:type="dcterms:W3CDTF">2026-10-13T14:02:36Z</dcterms:modified>
</cp:coreProperties>
</file>